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7" r:id="rId5"/>
    <p:sldId id="258" r:id="rId6"/>
    <p:sldId id="259" r:id="rId7"/>
    <p:sldId id="26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2A0FFE3-B2F3-4145-A6D0-B4A65BA5E3A5}" type="datetimeFigureOut">
              <a:rPr lang="en-US" smtClean="0"/>
              <a:pPr/>
              <a:t>6/23/2013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6B719355-CA7D-4B89-A9D1-C3E0150C6FF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A0FFE3-B2F3-4145-A6D0-B4A65BA5E3A5}" type="datetimeFigureOut">
              <a:rPr lang="en-US" smtClean="0"/>
              <a:pPr/>
              <a:t>6/23/2013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719355-CA7D-4B89-A9D1-C3E0150C6FF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A0FFE3-B2F3-4145-A6D0-B4A65BA5E3A5}" type="datetimeFigureOut">
              <a:rPr lang="en-US" smtClean="0"/>
              <a:pPr/>
              <a:t>6/23/2013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719355-CA7D-4B89-A9D1-C3E0150C6FF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A0FFE3-B2F3-4145-A6D0-B4A65BA5E3A5}" type="datetimeFigureOut">
              <a:rPr lang="en-US" smtClean="0"/>
              <a:pPr/>
              <a:t>6/23/2013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719355-CA7D-4B89-A9D1-C3E0150C6FF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A0FFE3-B2F3-4145-A6D0-B4A65BA5E3A5}" type="datetimeFigureOut">
              <a:rPr lang="en-US" smtClean="0"/>
              <a:pPr/>
              <a:t>6/23/2013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6B719355-CA7D-4B89-A9D1-C3E0150C6FF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A0FFE3-B2F3-4145-A6D0-B4A65BA5E3A5}" type="datetimeFigureOut">
              <a:rPr lang="en-US" smtClean="0"/>
              <a:pPr/>
              <a:t>6/23/2013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719355-CA7D-4B89-A9D1-C3E0150C6FF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2A0FFE3-B2F3-4145-A6D0-B4A65BA5E3A5}" type="datetimeFigureOut">
              <a:rPr lang="en-US" smtClean="0"/>
              <a:pPr/>
              <a:t>6/23/2013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719355-CA7D-4B89-A9D1-C3E0150C6FF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A0FFE3-B2F3-4145-A6D0-B4A65BA5E3A5}" type="datetimeFigureOut">
              <a:rPr lang="en-US" smtClean="0"/>
              <a:pPr/>
              <a:t>6/23/2013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719355-CA7D-4B89-A9D1-C3E0150C6FF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0FFE3-B2F3-4145-A6D0-B4A65BA5E3A5}" type="datetimeFigureOut">
              <a:rPr lang="en-US" smtClean="0"/>
              <a:pPr/>
              <a:t>6/23/2013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719355-CA7D-4B89-A9D1-C3E0150C6FF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A0FFE3-B2F3-4145-A6D0-B4A65BA5E3A5}" type="datetimeFigureOut">
              <a:rPr lang="en-US" smtClean="0"/>
              <a:pPr/>
              <a:t>6/23/2013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719355-CA7D-4B89-A9D1-C3E0150C6FF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A0FFE3-B2F3-4145-A6D0-B4A65BA5E3A5}" type="datetimeFigureOut">
              <a:rPr lang="en-US" smtClean="0"/>
              <a:pPr/>
              <a:t>6/23/2013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719355-CA7D-4B89-A9D1-C3E0150C6FF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2A0FFE3-B2F3-4145-A6D0-B4A65BA5E3A5}" type="datetimeFigureOut">
              <a:rPr lang="en-US" smtClean="0"/>
              <a:pPr/>
              <a:t>6/23/2013</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B719355-CA7D-4B89-A9D1-C3E0150C6FF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ducationworld.com/a_tech/tech/tech121.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fairuse.stanford.edu/overview/fair-use/four-factors/" TargetMode="External"/><Relationship Id="rId2" Type="http://schemas.openxmlformats.org/officeDocument/2006/relationships/hyperlink" Target="http://www.educationworld.com/a_tech/tech/tech121.shtml" TargetMode="External"/><Relationship Id="rId1" Type="http://schemas.openxmlformats.org/officeDocument/2006/relationships/slideLayout" Target="../slideLayouts/slideLayout2.xml"/><Relationship Id="rId5" Type="http://schemas.openxmlformats.org/officeDocument/2006/relationships/hyperlink" Target="http://www.copyright.com/" TargetMode="External"/><Relationship Id="rId4" Type="http://schemas.openxmlformats.org/officeDocument/2006/relationships/hyperlink" Target="http://www.copyright.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COPYRIGHT: </a:t>
            </a:r>
            <a:r>
              <a:rPr lang="en-US" dirty="0" smtClean="0"/>
              <a:t>What does it all mean in the classroom?</a:t>
            </a:r>
            <a:endParaRPr lang="en-US" dirty="0"/>
          </a:p>
        </p:txBody>
      </p:sp>
      <p:pic>
        <p:nvPicPr>
          <p:cNvPr id="1026" name="Picture 2" descr="C:\Users\Owner\AppData\Local\Microsoft\Windows\Temporary Internet Files\Content.IE5\LLGZUEMT\MC900389276[1].wmf"/>
          <p:cNvPicPr>
            <a:picLocks noChangeAspect="1" noChangeArrowheads="1"/>
          </p:cNvPicPr>
          <p:nvPr/>
        </p:nvPicPr>
        <p:blipFill>
          <a:blip r:embed="rId2" cstate="print"/>
          <a:srcRect/>
          <a:stretch>
            <a:fillRect/>
          </a:stretch>
        </p:blipFill>
        <p:spPr bwMode="auto">
          <a:xfrm>
            <a:off x="3733800" y="3810000"/>
            <a:ext cx="1727302" cy="1831543"/>
          </a:xfrm>
          <a:prstGeom prst="rect">
            <a:avLst/>
          </a:prstGeom>
          <a:noFill/>
        </p:spPr>
      </p:pic>
      <p:sp>
        <p:nvSpPr>
          <p:cNvPr id="4" name="TextBox 3"/>
          <p:cNvSpPr txBox="1"/>
          <p:nvPr/>
        </p:nvSpPr>
        <p:spPr>
          <a:xfrm>
            <a:off x="5562600" y="3581400"/>
            <a:ext cx="2819400" cy="369332"/>
          </a:xfrm>
          <a:prstGeom prst="rect">
            <a:avLst/>
          </a:prstGeom>
          <a:noFill/>
        </p:spPr>
        <p:txBody>
          <a:bodyPr wrap="square" rtlCol="0">
            <a:spAutoFit/>
          </a:bodyPr>
          <a:lstStyle/>
          <a:p>
            <a:r>
              <a:rPr lang="en-US" dirty="0" smtClean="0"/>
              <a:t>Erica Martinez</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sp>
        <p:nvSpPr>
          <p:cNvPr id="3" name="Content Placeholder 2"/>
          <p:cNvSpPr>
            <a:spLocks noGrp="1"/>
          </p:cNvSpPr>
          <p:nvPr>
            <p:ph sz="half" idx="1"/>
          </p:nvPr>
        </p:nvSpPr>
        <p:spPr>
          <a:xfrm>
            <a:off x="457200" y="1600200"/>
            <a:ext cx="8153400" cy="4525963"/>
          </a:xfrm>
        </p:spPr>
        <p:txBody>
          <a:bodyPr/>
          <a:lstStyle/>
          <a:p>
            <a:pPr>
              <a:buNone/>
            </a:pPr>
            <a:r>
              <a:rPr lang="en-US" dirty="0" smtClean="0"/>
              <a:t>Copyright infringement is copying all or a big part of a work that someone else owns without their permission.</a:t>
            </a:r>
            <a:endParaRPr lang="en-US" dirty="0"/>
          </a:p>
        </p:txBody>
      </p:sp>
      <p:pic>
        <p:nvPicPr>
          <p:cNvPr id="2050" name="Picture 2" descr="C:\Users\Owner\AppData\Local\Microsoft\Windows\Temporary Internet Files\Content.IE5\RB1OCJCI\MC900150547[1].wmf"/>
          <p:cNvPicPr>
            <a:picLocks noChangeAspect="1" noChangeArrowheads="1"/>
          </p:cNvPicPr>
          <p:nvPr/>
        </p:nvPicPr>
        <p:blipFill>
          <a:blip r:embed="rId2" cstate="print"/>
          <a:srcRect/>
          <a:stretch>
            <a:fillRect/>
          </a:stretch>
        </p:blipFill>
        <p:spPr bwMode="auto">
          <a:xfrm>
            <a:off x="6019800" y="2590800"/>
            <a:ext cx="2666543" cy="2666543"/>
          </a:xfrm>
          <a:prstGeom prst="rect">
            <a:avLst/>
          </a:prstGeom>
          <a:noFill/>
        </p:spPr>
      </p:pic>
      <p:pic>
        <p:nvPicPr>
          <p:cNvPr id="2052" name="Picture 4" descr="C:\Users\Owner\AppData\Local\Microsoft\Windows\Temporary Internet Files\Content.IE5\RB1OCJCI\MC900365658[1].wmf"/>
          <p:cNvPicPr>
            <a:picLocks noChangeAspect="1" noChangeArrowheads="1"/>
          </p:cNvPicPr>
          <p:nvPr/>
        </p:nvPicPr>
        <p:blipFill>
          <a:blip r:embed="rId3" cstate="print"/>
          <a:srcRect/>
          <a:stretch>
            <a:fillRect/>
          </a:stretch>
        </p:blipFill>
        <p:spPr bwMode="auto">
          <a:xfrm>
            <a:off x="1447800" y="3048000"/>
            <a:ext cx="2684374" cy="248759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Is it against the law?</a:t>
            </a:r>
            <a:endParaRPr lang="en-US" dirty="0"/>
          </a:p>
        </p:txBody>
      </p:sp>
      <p:sp>
        <p:nvSpPr>
          <p:cNvPr id="3" name="Content Placeholder 2"/>
          <p:cNvSpPr>
            <a:spLocks noGrp="1"/>
          </p:cNvSpPr>
          <p:nvPr>
            <p:ph sz="half" idx="4294967295"/>
          </p:nvPr>
        </p:nvSpPr>
        <p:spPr>
          <a:xfrm>
            <a:off x="2209800" y="1600200"/>
            <a:ext cx="6705600" cy="2057400"/>
          </a:xfrm>
        </p:spPr>
        <p:txBody>
          <a:bodyPr/>
          <a:lstStyle/>
          <a:p>
            <a:pPr>
              <a:buNone/>
            </a:pPr>
            <a:r>
              <a:rPr lang="en-US" dirty="0" smtClean="0"/>
              <a:t>Copyright infringement is a violation of federal law which can be prosecuted as a criminal offense in civil court.</a:t>
            </a:r>
            <a:endParaRPr lang="en-US" dirty="0"/>
          </a:p>
        </p:txBody>
      </p:sp>
      <p:pic>
        <p:nvPicPr>
          <p:cNvPr id="3074" name="Picture 2" descr="C:\Users\Owner\AppData\Local\Microsoft\Windows\Temporary Internet Files\Content.IE5\LLGZUEMT\MC900023496[1].wmf"/>
          <p:cNvPicPr>
            <a:picLocks noChangeAspect="1" noChangeArrowheads="1"/>
          </p:cNvPicPr>
          <p:nvPr/>
        </p:nvPicPr>
        <p:blipFill>
          <a:blip r:embed="rId2" cstate="print"/>
          <a:srcRect/>
          <a:stretch>
            <a:fillRect/>
          </a:stretch>
        </p:blipFill>
        <p:spPr bwMode="auto">
          <a:xfrm>
            <a:off x="-1" y="2819400"/>
            <a:ext cx="2502323" cy="2819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Infringement: What does it mean in the classroom </a:t>
            </a:r>
            <a:endParaRPr lang="en-US" dirty="0"/>
          </a:p>
        </p:txBody>
      </p:sp>
      <p:sp>
        <p:nvSpPr>
          <p:cNvPr id="3" name="Content Placeholder 2"/>
          <p:cNvSpPr>
            <a:spLocks noGrp="1"/>
          </p:cNvSpPr>
          <p:nvPr>
            <p:ph sz="half" idx="1"/>
          </p:nvPr>
        </p:nvSpPr>
        <p:spPr/>
        <p:txBody>
          <a:bodyPr/>
          <a:lstStyle/>
          <a:p>
            <a:endParaRPr lang="en-US" dirty="0" smtClean="0"/>
          </a:p>
          <a:p>
            <a:endParaRPr lang="en-US" dirty="0"/>
          </a:p>
        </p:txBody>
      </p:sp>
      <p:sp>
        <p:nvSpPr>
          <p:cNvPr id="5" name="Content Placeholder 4"/>
          <p:cNvSpPr>
            <a:spLocks noGrp="1"/>
          </p:cNvSpPr>
          <p:nvPr>
            <p:ph sz="half" idx="2"/>
          </p:nvPr>
        </p:nvSpPr>
        <p:spPr>
          <a:xfrm>
            <a:off x="609600" y="1447800"/>
            <a:ext cx="8001000" cy="4525963"/>
          </a:xfrm>
        </p:spPr>
        <p:txBody>
          <a:bodyPr/>
          <a:lstStyle/>
          <a:p>
            <a:r>
              <a:rPr lang="en-US" sz="2800" b="1" dirty="0" smtClean="0"/>
              <a:t>Some of the activities that can put teachers and students at risk of copyright infringement are:</a:t>
            </a:r>
          </a:p>
          <a:p>
            <a:pPr lvl="1"/>
            <a:r>
              <a:rPr lang="en-US" sz="2000" b="1" dirty="0" smtClean="0"/>
              <a:t>Downloading copyrighted material from the Internet and using it in a way that violates the rights of the copyright owner</a:t>
            </a:r>
            <a:r>
              <a:rPr lang="en-US" sz="2000" b="1" dirty="0" smtClean="0"/>
              <a:t>.</a:t>
            </a:r>
          </a:p>
          <a:p>
            <a:pPr lvl="1"/>
            <a:r>
              <a:rPr lang="en-US" sz="2000" b="1" dirty="0" smtClean="0"/>
              <a:t>Allowing students to use the district Internet system to download copyrighted material, such as MP3 files of popular music</a:t>
            </a:r>
            <a:r>
              <a:rPr lang="en-US" sz="2000" b="1" dirty="0" smtClean="0"/>
              <a:t>.</a:t>
            </a:r>
          </a:p>
          <a:p>
            <a:pPr lvl="1"/>
            <a:r>
              <a:rPr lang="en-US" sz="2000" b="1" dirty="0" smtClean="0"/>
              <a:t>Material posted on the district's public Web site in violation of copyright law.</a:t>
            </a:r>
            <a:endParaRPr lang="en-US" sz="2000" dirty="0"/>
          </a:p>
        </p:txBody>
      </p:sp>
      <p:pic>
        <p:nvPicPr>
          <p:cNvPr id="1026" name="Picture 2" descr="C:\Users\Owner\AppData\Local\Microsoft\Windows\Temporary Internet Files\Content.IE5\E0UVACVH\MC900434859[1].png"/>
          <p:cNvPicPr>
            <a:picLocks noChangeAspect="1" noChangeArrowheads="1"/>
          </p:cNvPicPr>
          <p:nvPr/>
        </p:nvPicPr>
        <p:blipFill>
          <a:blip r:embed="rId2" cstate="print"/>
          <a:srcRect/>
          <a:stretch>
            <a:fillRect/>
          </a:stretch>
        </p:blipFill>
        <p:spPr bwMode="auto">
          <a:xfrm>
            <a:off x="6096000" y="762000"/>
            <a:ext cx="876300" cy="8763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Fair Use</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en-US" dirty="0" smtClean="0"/>
              <a:t>What does it really mean?</a:t>
            </a:r>
          </a:p>
          <a:p>
            <a:pPr lvl="1"/>
            <a:r>
              <a:rPr lang="en-US" dirty="0" smtClean="0"/>
              <a:t>Fair use is copying copyrighted material for the following purposes</a:t>
            </a:r>
          </a:p>
          <a:p>
            <a:pPr lvl="2"/>
            <a:r>
              <a:rPr lang="en-US" dirty="0" smtClean="0"/>
              <a:t>Criticism- if you are critiquing and author you are allowed to use some of their copyrighted work.</a:t>
            </a:r>
          </a:p>
          <a:p>
            <a:pPr lvl="2"/>
            <a:r>
              <a:rPr lang="en-US" dirty="0" smtClean="0"/>
              <a:t>Parody- imitating a work in a comedic way</a:t>
            </a:r>
          </a:p>
          <a:p>
            <a:pPr lvl="2"/>
            <a:r>
              <a:rPr lang="en-US" dirty="0" smtClean="0"/>
              <a:t>Limited and “transformative” nature</a:t>
            </a:r>
          </a:p>
          <a:p>
            <a:r>
              <a:rPr lang="en-US" dirty="0" smtClean="0"/>
              <a:t>Factors to consider under fair use:</a:t>
            </a:r>
          </a:p>
          <a:p>
            <a:pPr lvl="1"/>
            <a:r>
              <a:rPr lang="en-US" dirty="0" smtClean="0"/>
              <a:t>the purpose and character of your use the nature of the copyrighted work the amount and substantiality of the portion taken, and the effect of the use upon the potential market</a:t>
            </a:r>
          </a:p>
          <a:p>
            <a:pPr lvl="2">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Educators and Students: Guidelines to follow</a:t>
            </a:r>
            <a:endParaRPr lang="en-US" dirty="0"/>
          </a:p>
        </p:txBody>
      </p:sp>
      <p:sp>
        <p:nvSpPr>
          <p:cNvPr id="3" name="Content Placeholder 2"/>
          <p:cNvSpPr>
            <a:spLocks noGrp="1"/>
          </p:cNvSpPr>
          <p:nvPr>
            <p:ph idx="1"/>
          </p:nvPr>
        </p:nvSpPr>
        <p:spPr/>
        <p:txBody>
          <a:bodyPr/>
          <a:lstStyle/>
          <a:p>
            <a:r>
              <a:rPr lang="en-US" dirty="0" smtClean="0"/>
              <a:t>Students may use lawfully acquired material in their multimedia projects with proper citations and credit.</a:t>
            </a:r>
          </a:p>
          <a:p>
            <a:r>
              <a:rPr lang="en-US" dirty="0" smtClean="0"/>
              <a:t>Students and educators should include that their work is being presented under fair use and is exempt from copyright law and are restricted from further use.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in doubt…</a:t>
            </a:r>
            <a:endParaRPr lang="en-US" dirty="0"/>
          </a:p>
        </p:txBody>
      </p:sp>
      <p:sp>
        <p:nvSpPr>
          <p:cNvPr id="3" name="Content Placeholder 2"/>
          <p:cNvSpPr>
            <a:spLocks noGrp="1"/>
          </p:cNvSpPr>
          <p:nvPr>
            <p:ph idx="1"/>
          </p:nvPr>
        </p:nvSpPr>
        <p:spPr>
          <a:xfrm>
            <a:off x="457200" y="1295400"/>
            <a:ext cx="8229600" cy="5029200"/>
          </a:xfrm>
        </p:spPr>
        <p:txBody>
          <a:bodyPr>
            <a:normAutofit fontScale="62500" lnSpcReduction="20000"/>
          </a:bodyPr>
          <a:lstStyle/>
          <a:p>
            <a:pPr>
              <a:buNone/>
            </a:pPr>
            <a:r>
              <a:rPr lang="en-US" sz="7700" dirty="0" smtClean="0"/>
              <a:t>Ask for Permission!</a:t>
            </a:r>
          </a:p>
          <a:p>
            <a:pPr>
              <a:buNone/>
            </a:pPr>
            <a:endParaRPr lang="en-US" sz="7700" dirty="0" smtClean="0"/>
          </a:p>
          <a:p>
            <a:pPr>
              <a:buNone/>
            </a:pPr>
            <a:r>
              <a:rPr lang="en-US" dirty="0" smtClean="0"/>
              <a:t>The following is an example of a </a:t>
            </a:r>
            <a:r>
              <a:rPr lang="en-US" dirty="0" smtClean="0"/>
              <a:t>letter found on </a:t>
            </a:r>
            <a:r>
              <a:rPr lang="en-US" dirty="0" smtClean="0">
                <a:hlinkClick r:id="rId2"/>
              </a:rPr>
              <a:t>http://</a:t>
            </a:r>
            <a:r>
              <a:rPr lang="en-US" dirty="0" smtClean="0">
                <a:hlinkClick r:id="rId2"/>
              </a:rPr>
              <a:t>www.educationworld.com/a_tech/tech/tech121.shtml</a:t>
            </a:r>
            <a:endParaRPr lang="en-US" dirty="0" smtClean="0"/>
          </a:p>
          <a:p>
            <a:pPr>
              <a:buNone/>
            </a:pPr>
            <a:endParaRPr lang="en-US" dirty="0" smtClean="0"/>
          </a:p>
          <a:p>
            <a:pPr>
              <a:buNone/>
            </a:pPr>
            <a:r>
              <a:rPr lang="en-US" dirty="0" smtClean="0"/>
              <a:t>Sample Copyright Permission Request Template</a:t>
            </a:r>
          </a:p>
          <a:p>
            <a:pPr>
              <a:buNone/>
            </a:pPr>
            <a:r>
              <a:rPr lang="en-US" dirty="0" smtClean="0"/>
              <a:t>Dear [Name],</a:t>
            </a:r>
            <a:br>
              <a:rPr lang="en-US" dirty="0" smtClean="0"/>
            </a:br>
            <a:r>
              <a:rPr lang="en-US" dirty="0" smtClean="0"/>
              <a:t>I am a student/staff at [name of school]. I would like to use [specific description of the material] in the following manner [specific description of how the material will be used]. Do you hold the copyright on this material? If you hold the copyright, may I have your permission to use your material in this way? If you grant permission to copy this material, I will properly reference your ownership by [describe how ownership will be referenced]. I need to have your answer by 6.</a:t>
            </a:r>
            <a:br>
              <a:rPr lang="en-US" dirty="0" smtClean="0"/>
            </a:br>
            <a:r>
              <a:rPr lang="en-US" dirty="0" smtClean="0"/>
              <a:t>Sincerely,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http://</a:t>
            </a:r>
            <a:r>
              <a:rPr lang="en-US" dirty="0" smtClean="0">
                <a:hlinkClick r:id="rId2"/>
              </a:rPr>
              <a:t>www.educationworld.com/a_tech/tech/tech121.shtml</a:t>
            </a:r>
            <a:endParaRPr lang="en-US" dirty="0" smtClean="0"/>
          </a:p>
          <a:p>
            <a:r>
              <a:rPr lang="en-US" dirty="0" smtClean="0">
                <a:hlinkClick r:id="rId3"/>
              </a:rPr>
              <a:t>http://fairuse.stanford.edu/overview/fair-use/four-factors/#</a:t>
            </a:r>
            <a:r>
              <a:rPr lang="en-US" dirty="0" smtClean="0">
                <a:hlinkClick r:id="rId3"/>
              </a:rPr>
              <a:t>sthash.o1VYUSy0.dpuf</a:t>
            </a:r>
            <a:endParaRPr lang="en-US" dirty="0" smtClean="0"/>
          </a:p>
          <a:p>
            <a:r>
              <a:rPr lang="en-US" dirty="0" smtClean="0">
                <a:hlinkClick r:id="rId4"/>
              </a:rPr>
              <a:t>http://www.copyright.gov</a:t>
            </a:r>
            <a:r>
              <a:rPr lang="en-US" dirty="0" smtClean="0">
                <a:hlinkClick r:id="rId4"/>
              </a:rPr>
              <a:t>/</a:t>
            </a:r>
            <a:endParaRPr lang="en-US" dirty="0" smtClean="0"/>
          </a:p>
          <a:p>
            <a:r>
              <a:rPr lang="en-US" dirty="0" smtClean="0">
                <a:hlinkClick r:id="rId5"/>
              </a:rPr>
              <a:t>http://www.copyright.com</a:t>
            </a:r>
            <a:r>
              <a:rPr lang="en-US" dirty="0" smtClean="0">
                <a:hlinkClick r:id="rId5"/>
              </a:rPr>
              <a:t>/</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82</TotalTime>
  <Words>329</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COPYRIGHT: What does it all mean in the classroom?</vt:lpstr>
      <vt:lpstr>Copyright:</vt:lpstr>
      <vt:lpstr>Is it against the law?</vt:lpstr>
      <vt:lpstr>Infringement: What does it mean in the classroom </vt:lpstr>
      <vt:lpstr>Fair Use</vt:lpstr>
      <vt:lpstr>Educators and Students: Guidelines to follow</vt:lpstr>
      <vt:lpstr>When in doubt…</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Do’s and Don’t’s</dc:title>
  <dc:creator>Owner</dc:creator>
  <cp:lastModifiedBy>Owner</cp:lastModifiedBy>
  <cp:revision>21</cp:revision>
  <dcterms:created xsi:type="dcterms:W3CDTF">2013-06-22T21:36:00Z</dcterms:created>
  <dcterms:modified xsi:type="dcterms:W3CDTF">2013-06-23T16:56:27Z</dcterms:modified>
</cp:coreProperties>
</file>